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36" r:id="rId2"/>
  </p:sldIdLst>
  <p:sldSz cx="9144000" cy="6858000" type="screen4x3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5889"/>
    <a:srgbClr val="FFFF66"/>
    <a:srgbClr val="F7CBCC"/>
    <a:srgbClr val="99FFCC"/>
    <a:srgbClr val="FF99FF"/>
    <a:srgbClr val="C3FD97"/>
    <a:srgbClr val="99FF99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75103" autoAdjust="0"/>
  </p:normalViewPr>
  <p:slideViewPr>
    <p:cSldViewPr snapToGrid="0">
      <p:cViewPr varScale="1">
        <p:scale>
          <a:sx n="49" d="100"/>
          <a:sy n="49" d="100"/>
        </p:scale>
        <p:origin x="10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8A365C0-50DC-4BC6-BA0E-261718F41D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9113EB-23D5-4096-9E1D-71A4CD67C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2024/9/5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A475797-B955-4DD7-8319-744608BBA5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902D76-F7D1-47F0-B9B2-2034222198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B4CF6-9EFE-44E9-958C-7F48BA7C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9147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2024/9/5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4" y="3241620"/>
            <a:ext cx="7894446" cy="2652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BBD7B-47AF-4CEA-9E24-D0FA815D9F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6671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BBD7B-47AF-4CEA-9E24-D0FA815D9FD9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588B65-6D5D-4A1A-8506-099829CF9C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2024/9/5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90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75F-53CA-41A1-B9E1-E9C0E7EB778F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524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FDA4-ABAB-414D-BDE9-597A5C1A0642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664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121-1B42-4E7A-8C63-4C64093B136F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026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2A1D-DF43-4D30-B55E-FB5E4C808A4D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094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6983-3750-40D4-AD92-1DF4DAF9A0E4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711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769-5982-4B34-8659-C17D5FED196E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568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20A6-0430-4135-B29C-472C1CB5F120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865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503D-BB1D-415C-A2F5-832218DE93E7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057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A21F-EB18-4078-8054-F776016FD226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3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0E6F-821E-4CD0-8E0D-0C7A1BA0BA78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283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B251-C053-402F-9F00-E0867824ECE1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426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04F4-5E1B-4EAE-A197-390AE97AEA66}" type="datetime1">
              <a:rPr kumimoji="1" lang="ja-JP" altLang="en-US" smtClean="0"/>
              <a:t>2025/4/17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866E-FDC5-4E86-AA86-903B731ABC7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873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A6A599-6192-4135-83E0-215968E0C60D}"/>
              </a:ext>
            </a:extLst>
          </p:cNvPr>
          <p:cNvSpPr txBox="1"/>
          <p:nvPr/>
        </p:nvSpPr>
        <p:spPr>
          <a:xfrm>
            <a:off x="146127" y="92067"/>
            <a:ext cx="6353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令和７年度三芳町立三芳小学校グランドデザイン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3EEC807-041B-4402-AECA-C1A758C8E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46872"/>
              </p:ext>
            </p:extLst>
          </p:nvPr>
        </p:nvGraphicFramePr>
        <p:xfrm>
          <a:off x="253060" y="1187888"/>
          <a:ext cx="7072191" cy="1238380"/>
        </p:xfrm>
        <a:graphic>
          <a:graphicData uri="http://schemas.openxmlformats.org/drawingml/2006/table">
            <a:tbl>
              <a:tblPr firstRow="1" firstCol="1" bandRow="1"/>
              <a:tblGrid>
                <a:gridCol w="2209690">
                  <a:extLst>
                    <a:ext uri="{9D8B030D-6E8A-4147-A177-3AD203B41FA5}">
                      <a16:colId xmlns:a16="http://schemas.microsoft.com/office/drawing/2014/main" val="1768662886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221603308"/>
                    </a:ext>
                  </a:extLst>
                </a:gridCol>
                <a:gridCol w="2138351">
                  <a:extLst>
                    <a:ext uri="{9D8B030D-6E8A-4147-A177-3AD203B41FA5}">
                      <a16:colId xmlns:a16="http://schemas.microsoft.com/office/drawing/2014/main" val="1624354342"/>
                    </a:ext>
                  </a:extLst>
                </a:gridCol>
              </a:tblGrid>
              <a:tr h="432128">
                <a:tc gridSpan="3">
                  <a:txBody>
                    <a:bodyPr/>
                    <a:lstStyle/>
                    <a:p>
                      <a:pPr indent="533400" algn="ctr" fontAlgn="base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b="1" kern="0" spc="400" dirty="0">
                          <a:solidFill>
                            <a:schemeClr val="tx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ＭＳ 明朝" panose="02020609040205080304" pitchFamily="17" charset="-128"/>
                        </a:rPr>
                        <a:t>三芳町立</a:t>
                      </a:r>
                      <a:r>
                        <a:rPr lang="ja-JP" sz="2400" b="1" kern="0" spc="400" dirty="0">
                          <a:solidFill>
                            <a:schemeClr val="tx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ＭＳ 明朝" panose="02020609040205080304" pitchFamily="17" charset="-128"/>
                        </a:rPr>
                        <a:t>三芳小学校　学校教育目標</a:t>
                      </a:r>
                      <a:r>
                        <a:rPr lang="ja-JP" sz="1200" b="1" kern="0" dirty="0">
                          <a:solidFill>
                            <a:schemeClr val="tx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ＭＳ 明朝" panose="02020609040205080304" pitchFamily="17" charset="-128"/>
                        </a:rPr>
                        <a:t>　</a:t>
                      </a:r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69707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b="1" u="sng" kern="0" dirty="0">
                          <a:solidFill>
                            <a:schemeClr val="tx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ＭＳ 明朝" panose="02020609040205080304" pitchFamily="17" charset="-128"/>
                        </a:rPr>
                        <a:t>ルールをまもる子</a:t>
                      </a:r>
                      <a:endParaRPr lang="ja-JP" altLang="ja-JP" sz="18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b="1" u="sng" kern="0" dirty="0">
                          <a:solidFill>
                            <a:schemeClr val="tx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ＭＳ 明朝" panose="02020609040205080304" pitchFamily="17" charset="-128"/>
                        </a:rPr>
                        <a:t>チームワークをつくる子</a:t>
                      </a:r>
                      <a:endParaRPr lang="ja-JP" altLang="ja-JP" sz="18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b="1" u="sng" kern="0" dirty="0">
                          <a:solidFill>
                            <a:schemeClr val="tx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ＭＳ 明朝" panose="02020609040205080304" pitchFamily="17" charset="-128"/>
                        </a:rPr>
                        <a:t>ベストをつくす子</a:t>
                      </a:r>
                      <a:endParaRPr lang="ja-JP" altLang="ja-JP" sz="18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2891"/>
                  </a:ext>
                </a:extLst>
              </a:tr>
              <a:tr h="368102"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solidFill>
                            <a:schemeClr val="tx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Times New Roman" panose="02020603050405020304" pitchFamily="18" charset="0"/>
                        </a:rPr>
                        <a:t>～「まなびあい」の中で力を高める子～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B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B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874249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C4588ED-8FF6-4C07-9F26-BF422535CAF6}"/>
              </a:ext>
            </a:extLst>
          </p:cNvPr>
          <p:cNvSpPr/>
          <p:nvPr/>
        </p:nvSpPr>
        <p:spPr>
          <a:xfrm>
            <a:off x="146127" y="582444"/>
            <a:ext cx="7286059" cy="51770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ja-JP" altLang="ja-JP" b="1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＜めざす学校像＞</a:t>
            </a:r>
            <a:endParaRPr lang="en-US" altLang="ja-JP" sz="1400" b="1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ja-JP" altLang="ja-JP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わかる喜びと成長する実感を得られ、将来の夢と力をはぐくめる学校</a:t>
            </a:r>
            <a:endParaRPr lang="ja-JP" altLang="ja-JP" sz="12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1CDF0C-2F16-48B0-A753-560749083FCD}"/>
              </a:ext>
            </a:extLst>
          </p:cNvPr>
          <p:cNvSpPr/>
          <p:nvPr/>
        </p:nvSpPr>
        <p:spPr>
          <a:xfrm>
            <a:off x="3352059" y="2532162"/>
            <a:ext cx="5613444" cy="91307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ja-JP" altLang="ja-JP" b="1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＜めざす教師像＞</a:t>
            </a:r>
            <a:endParaRPr lang="ja-JP" altLang="ja-JP" sz="1400" b="1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1600"/>
              </a:lnSpc>
              <a:spcAft>
                <a:spcPts val="0"/>
              </a:spcAft>
            </a:pPr>
            <a:r>
              <a:rPr lang="ja-JP" altLang="ja-JP" sz="1400" b="1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○自ら学び続け、授業で児童を育てる</a:t>
            </a:r>
            <a:r>
              <a:rPr lang="ja-JP" altLang="en-US" sz="1400" b="1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400" b="1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指導力のある教師</a:t>
            </a:r>
            <a:endParaRPr lang="ja-JP" altLang="ja-JP" sz="105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1600"/>
              </a:lnSpc>
              <a:spcAft>
                <a:spcPts val="0"/>
              </a:spcAft>
            </a:pPr>
            <a:r>
              <a:rPr lang="ja-JP" altLang="ja-JP" sz="1400" b="1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○教職の使命を自覚し、向上心を持ち、信頼される教師</a:t>
            </a:r>
            <a:endParaRPr lang="ja-JP" altLang="ja-JP" sz="105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1600"/>
              </a:lnSpc>
              <a:spcAft>
                <a:spcPts val="0"/>
              </a:spcAft>
            </a:pPr>
            <a:r>
              <a:rPr lang="ja-JP" altLang="ja-JP" sz="1400" b="1" kern="100" dirty="0"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○心身ともに健康で、進んで望ましい人間関係を築く明朗な教師</a:t>
            </a:r>
            <a:endParaRPr lang="ja-JP" altLang="ja-JP" sz="105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 descr="Q:\01校長\H24年度\記録写真\学び合いの像.JPG">
            <a:extLst>
              <a:ext uri="{FF2B5EF4-FFF2-40B4-BE49-F238E27FC236}">
                <a16:creationId xmlns:a16="http://schemas.microsoft.com/office/drawing/2014/main" id="{E693652C-7CDE-48AB-84C0-FFDDD0E8EAD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479" y="252619"/>
            <a:ext cx="1241362" cy="15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prst="relaxedInset"/>
          </a:sp3d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0C66FE-CB1E-4C08-A0AC-77BE5208CB7A}"/>
              </a:ext>
            </a:extLst>
          </p:cNvPr>
          <p:cNvSpPr/>
          <p:nvPr/>
        </p:nvSpPr>
        <p:spPr>
          <a:xfrm>
            <a:off x="7250991" y="1579825"/>
            <a:ext cx="1714512" cy="275696"/>
          </a:xfrm>
          <a:prstGeom prst="rect">
            <a:avLst/>
          </a:prstGeom>
          <a:solidFill>
            <a:srgbClr val="FFFA8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4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algn="ctr"/>
            <a:r>
              <a:rPr lang="ja-JP" altLang="en-US" sz="105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　「まなびあいの像」</a:t>
            </a:r>
            <a:endParaRPr lang="en-US" altLang="ja-JP" sz="105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r>
              <a:rPr lang="ja-JP" altLang="en-US" sz="1000" b="1" dirty="0">
                <a:solidFill>
                  <a:schemeClr val="bg1"/>
                </a:solidFill>
                <a:latin typeface="+mn-ea"/>
              </a:rPr>
              <a:t>      　</a:t>
            </a:r>
            <a:endParaRPr lang="ja-JP" altLang="en-US" sz="14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pic>
        <p:nvPicPr>
          <p:cNvPr id="15" name="Picture 6" descr="mso31D38">
            <a:extLst>
              <a:ext uri="{FF2B5EF4-FFF2-40B4-BE49-F238E27FC236}">
                <a16:creationId xmlns:a16="http://schemas.microsoft.com/office/drawing/2014/main" id="{1FDBF884-D2AD-4CA8-B708-DB510FC1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86852" y="40781"/>
            <a:ext cx="541314" cy="517189"/>
          </a:xfrm>
          <a:prstGeom prst="rect">
            <a:avLst/>
          </a:prstGeom>
          <a:noFill/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5ED648-8F3E-4AB8-B739-C3FF85FBC540}"/>
              </a:ext>
            </a:extLst>
          </p:cNvPr>
          <p:cNvSpPr txBox="1"/>
          <p:nvPr/>
        </p:nvSpPr>
        <p:spPr>
          <a:xfrm>
            <a:off x="7454976" y="1845510"/>
            <a:ext cx="171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開校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３６年の歴史と</a:t>
            </a:r>
            <a:endParaRPr lang="en-US" altLang="ja-JP" sz="1200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伝統の継承・発展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A2EDA96-8F43-4A61-B4F7-12524BA03D19}"/>
              </a:ext>
            </a:extLst>
          </p:cNvPr>
          <p:cNvSpPr/>
          <p:nvPr/>
        </p:nvSpPr>
        <p:spPr>
          <a:xfrm>
            <a:off x="134342" y="2534541"/>
            <a:ext cx="3027957" cy="98488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三芳町教育大綱･教育行政重点施策</a:t>
            </a:r>
            <a:endParaRPr lang="en-US" altLang="ja-JP" sz="1400" b="1" dirty="0"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200" b="1" spc="-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「誰もが幸せに生きる夢の実現に向けて」</a:t>
            </a:r>
            <a:endParaRPr lang="en-US" altLang="ja-JP" sz="1200" b="1" spc="-100" dirty="0"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endParaRPr lang="en-US" altLang="ja-JP" sz="600" b="1" dirty="0"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200" b="1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「学びに向かう力」を育てる</a:t>
            </a:r>
            <a:endParaRPr lang="en-US" altLang="ja-JP" sz="1200" b="1" dirty="0"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400" b="1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MOVE</a:t>
            </a:r>
            <a:r>
              <a:rPr lang="ja-JP" altLang="en-US" sz="1400" b="1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プラン</a:t>
            </a:r>
            <a:endParaRPr lang="en-US" altLang="ja-JP" sz="1400" b="1" dirty="0"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E4B0EE8-89DD-4C8A-8B2C-68A4475B7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441" y="26851"/>
            <a:ext cx="1757720" cy="52451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6A8243-DAC1-460D-BAC1-C1A811A8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866E-FDC5-4E86-AA86-903B731ABC7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0070984-BBD4-7EBD-49C8-76AB8DABC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41436"/>
              </p:ext>
            </p:extLst>
          </p:nvPr>
        </p:nvGraphicFramePr>
        <p:xfrm>
          <a:off x="235260" y="3612374"/>
          <a:ext cx="8712442" cy="193515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658197">
                  <a:extLst>
                    <a:ext uri="{9D8B030D-6E8A-4147-A177-3AD203B41FA5}">
                      <a16:colId xmlns:a16="http://schemas.microsoft.com/office/drawing/2014/main" val="3627913079"/>
                    </a:ext>
                  </a:extLst>
                </a:gridCol>
                <a:gridCol w="2367205">
                  <a:extLst>
                    <a:ext uri="{9D8B030D-6E8A-4147-A177-3AD203B41FA5}">
                      <a16:colId xmlns:a16="http://schemas.microsoft.com/office/drawing/2014/main" val="3801450565"/>
                    </a:ext>
                  </a:extLst>
                </a:gridCol>
                <a:gridCol w="2191132">
                  <a:extLst>
                    <a:ext uri="{9D8B030D-6E8A-4147-A177-3AD203B41FA5}">
                      <a16:colId xmlns:a16="http://schemas.microsoft.com/office/drawing/2014/main" val="566498506"/>
                    </a:ext>
                  </a:extLst>
                </a:gridCol>
                <a:gridCol w="2495908">
                  <a:extLst>
                    <a:ext uri="{9D8B030D-6E8A-4147-A177-3AD203B41FA5}">
                      <a16:colId xmlns:a16="http://schemas.microsoft.com/office/drawing/2014/main" val="3327837268"/>
                    </a:ext>
                  </a:extLst>
                </a:gridCol>
              </a:tblGrid>
              <a:tr h="222219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 dirty="0">
                          <a:effectLst/>
                        </a:rPr>
                        <a:t> </a:t>
                      </a:r>
                      <a:r>
                        <a:rPr lang="ja-JP" altLang="en-US" sz="12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指導の重点</a:t>
                      </a:r>
                      <a:endParaRPr lang="ja-JP" sz="105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2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確かな学力と自立する力の育成　</a:t>
                      </a:r>
                      <a:endParaRPr lang="ja-JP" sz="11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2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豊かな心と健やかな体の育成</a:t>
                      </a:r>
                      <a:endParaRPr lang="ja-JP" sz="11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2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安心・安全で潤いのある教育環境</a:t>
                      </a:r>
                      <a:endParaRPr lang="ja-JP" sz="11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97999825"/>
                  </a:ext>
                </a:extLst>
              </a:tr>
              <a:tr h="490733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みんなでつながる力</a:t>
                      </a:r>
                      <a:endParaRPr lang="ja-JP" sz="10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sz="8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貢献力・コミュニケーション力・協働性</a:t>
                      </a:r>
                      <a:endParaRPr lang="ja-JP" sz="9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〇三芳町の伝統と文化を理解</a:t>
                      </a:r>
                      <a:endParaRPr lang="en-US" altLang="ja-JP" sz="11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altLang="en-US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</a:t>
                      </a:r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する学習活動の推進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〇自他のよさを認め合い伸ばし</a:t>
                      </a:r>
                      <a:endParaRPr lang="en-US" altLang="ja-JP" sz="11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altLang="en-US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</a:t>
                      </a:r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合える生徒指導の充実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〇施設・設備・備品の計画的な補</a:t>
                      </a:r>
                      <a:endParaRPr lang="en-US" altLang="ja-JP" sz="11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altLang="en-US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</a:t>
                      </a:r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充・整備と効果的な活用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3578016"/>
                  </a:ext>
                </a:extLst>
              </a:tr>
              <a:tr h="611102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よりよく生きる力</a:t>
                      </a:r>
                      <a:endParaRPr lang="ja-JP" sz="10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sz="8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やり抜く力・学びに向かう力・未来志向力・好奇心</a:t>
                      </a:r>
                      <a:endParaRPr lang="ja-JP" sz="9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〇学力を向上させる授業改善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〇組織的な生徒指導と教育相談</a:t>
                      </a:r>
                      <a:endParaRPr lang="en-US" altLang="ja-JP" sz="11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altLang="en-US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</a:t>
                      </a:r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の充実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〇健康・安全教育・食育の推進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〇安全な教育環境整備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〇美しく潤いのある教育環境整備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55800633"/>
                  </a:ext>
                </a:extLst>
              </a:tr>
              <a:tr h="611102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真剣に自分と向き合う力</a:t>
                      </a:r>
                      <a:endParaRPr lang="ja-JP" sz="10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sz="8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責任感・回復力・自己効力感</a:t>
                      </a:r>
                      <a:endParaRPr lang="ja-JP" sz="9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〇ユニバーサルデザインを</a:t>
                      </a:r>
                      <a:endParaRPr lang="en-US" altLang="ja-JP" sz="11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altLang="en-US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</a:t>
                      </a:r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取り入れた授業実践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〇人権教育の充実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〇運動好きな児童の育成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〇きまりやルールを大切にし、集団</a:t>
                      </a:r>
                      <a:endParaRPr lang="en-US" altLang="ja-JP" sz="11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altLang="en-US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</a:t>
                      </a:r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の規律を守ることができる生徒指</a:t>
                      </a:r>
                      <a:endParaRPr lang="en-US" altLang="ja-JP" sz="11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pPr algn="just"/>
                      <a:r>
                        <a:rPr lang="ja-JP" altLang="en-US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</a:t>
                      </a:r>
                      <a:r>
                        <a:rPr lang="ja-JP" sz="1100" kern="100" dirty="0">
                          <a:effectLst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導の充実</a:t>
                      </a:r>
                      <a:endParaRPr lang="ja-JP" sz="1200" kern="100" dirty="0">
                        <a:effectLst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6403682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34BA921-672F-21C8-4AD7-915C4EA86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10079"/>
              </p:ext>
            </p:extLst>
          </p:nvPr>
        </p:nvGraphicFramePr>
        <p:xfrm>
          <a:off x="235260" y="5574934"/>
          <a:ext cx="8730243" cy="7814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30243">
                  <a:extLst>
                    <a:ext uri="{9D8B030D-6E8A-4147-A177-3AD203B41FA5}">
                      <a16:colId xmlns:a16="http://schemas.microsoft.com/office/drawing/2014/main" val="4058566355"/>
                    </a:ext>
                  </a:extLst>
                </a:gridCol>
              </a:tblGrid>
              <a:tr h="315479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家庭・地域と一体となった教育の推進</a:t>
                      </a: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892"/>
                  </a:ext>
                </a:extLst>
              </a:tr>
              <a:tr h="46593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○学校・家庭・地域の連携　○情報発信とコミュニケーションによる共通理解と共通行動　○学校応援団の拡充と組織的な推進</a:t>
                      </a:r>
                    </a:p>
                    <a:p>
                      <a:r>
                        <a:rPr kumimoji="1" lang="ja-JP" altLang="en-US" sz="11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○小中一貫教育並びに幼保小の充実　〇コミュニティ・スクール（学校運営協議会制度）の充実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96940"/>
                  </a:ext>
                </a:extLst>
              </a:tr>
            </a:tbl>
          </a:graphicData>
        </a:graphic>
      </p:graphicFrame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F71DEC7-C89E-7D64-6DE9-792A6EC811AF}"/>
              </a:ext>
            </a:extLst>
          </p:cNvPr>
          <p:cNvSpPr/>
          <p:nvPr/>
        </p:nvSpPr>
        <p:spPr>
          <a:xfrm>
            <a:off x="235259" y="6419439"/>
            <a:ext cx="8712443" cy="2389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ビオトープの効果的な活用・整備の充実・確実な維持管理（ビオトープサポーターの充実）</a:t>
            </a:r>
          </a:p>
        </p:txBody>
      </p:sp>
    </p:spTree>
    <p:extLst>
      <p:ext uri="{BB962C8B-B14F-4D97-AF65-F5344CB8AC3E}">
        <p14:creationId xmlns:p14="http://schemas.microsoft.com/office/powerpoint/2010/main" val="378808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7286</TotalTime>
  <Words>434</Words>
  <Application>Microsoft Office PowerPoint</Application>
  <PresentationFormat>画面に合わせる (4:3)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HGｺﾞｼｯｸE</vt:lpstr>
      <vt:lpstr>HG丸ｺﾞｼｯｸM-PRO</vt:lpstr>
      <vt:lpstr>UD デジタル 教科書体 N</vt:lpstr>
      <vt:lpstr>UD デジタル 教科書体 N-B</vt:lpstr>
      <vt:lpstr>UD デジタル 教科書体 NK-R</vt:lpstr>
      <vt:lpstr>UD デジタル 教科書体 NP-R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>三芳町教育委員会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kouchou</dc:creator>
  <cp:lastModifiedBy>Kanekoatsushi</cp:lastModifiedBy>
  <cp:revision>189</cp:revision>
  <cp:lastPrinted>2025-04-17T04:51:11Z</cp:lastPrinted>
  <dcterms:created xsi:type="dcterms:W3CDTF">2017-04-10T06:58:47Z</dcterms:created>
  <dcterms:modified xsi:type="dcterms:W3CDTF">2025-04-17T04:53:20Z</dcterms:modified>
</cp:coreProperties>
</file>